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6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8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541"/>
  </p:normalViewPr>
  <p:slideViewPr>
    <p:cSldViewPr snapToGrid="0" snapToObjects="1">
      <p:cViewPr varScale="1">
        <p:scale>
          <a:sx n="98" d="100"/>
          <a:sy n="98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D3E1A-B97D-AB43-90A6-45BF6E3746DC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14B9-6C7A-B043-96D4-E322BE6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95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0F4B-6133-514B-970E-585FC31CAA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B82F-6AAB-F04C-98E5-E40397CDD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iragino Kaku Gothic ProN W3" charset="-128"/>
              </a:defRPr>
            </a:lvl1pPr>
          </a:lstStyle>
          <a:p>
            <a:fld id="{6C4D0F4B-6133-514B-970E-585FC31CAA08}" type="datetimeFigureOut">
              <a:rPr lang="en-US" smtClean="0"/>
              <a:pPr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iragino Kaku Gothic ProN W3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iragino Kaku Gothic ProN W3" charset="-128"/>
              </a:defRPr>
            </a:lvl1pPr>
          </a:lstStyle>
          <a:p>
            <a:fld id="{4767B82F-6AAB-F04C-98E5-E40397CDD5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iragino Kaku Gothic ProN W3" charset="-12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iragino Kaku Gothic ProN W3" charset="-12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5864"/>
            <a:ext cx="12192000" cy="380552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38945" y="908264"/>
            <a:ext cx="9027680" cy="31153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iragino Kaku Gothic ProN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65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3:</a:t>
            </a:r>
            <a:br>
              <a:rPr lang="en-US" dirty="0" smtClean="0"/>
            </a:br>
            <a:r>
              <a:rPr lang="en-US" dirty="0" smtClean="0"/>
              <a:t>Introduction to Triads and Seventh Chords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02554"/>
            <a:ext cx="9144000" cy="1655762"/>
          </a:xfrm>
        </p:spPr>
        <p:txBody>
          <a:bodyPr/>
          <a:lstStyle/>
          <a:p>
            <a:r>
              <a:rPr lang="en-US" dirty="0" smtClean="0"/>
              <a:t>MUS 112</a:t>
            </a:r>
          </a:p>
          <a:p>
            <a:r>
              <a:rPr lang="en-US" dirty="0" smtClean="0"/>
              <a:t>January 29 - February 2,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notes of a triad can be duplicated, or </a:t>
            </a:r>
            <a:r>
              <a:rPr lang="en-US" b="1" u="sng" dirty="0" smtClean="0"/>
              <a:t>doubled</a:t>
            </a:r>
            <a:r>
              <a:rPr lang="en-US" dirty="0" smtClean="0"/>
              <a:t>, in different octaves</a:t>
            </a:r>
            <a:endParaRPr lang="en-US" dirty="0"/>
          </a:p>
          <a:p>
            <a:r>
              <a:rPr lang="en-US" dirty="0" smtClean="0"/>
              <a:t>F major: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57" y="2456712"/>
            <a:ext cx="7391400" cy="440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0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Inversion of Seventh Chords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there is an additional note in seventh chords, there is an additional inversion.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71690"/>
            <a:ext cx="11938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2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Figured Bass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Figured Bass</a:t>
            </a:r>
            <a:r>
              <a:rPr lang="en-US" dirty="0" smtClean="0"/>
              <a:t>: as system derived in the Baroque era (ca. 1600-1750) to allow a keyboard player to realize chords from a single note base line.</a:t>
            </a:r>
          </a:p>
          <a:p>
            <a:pPr lvl="1"/>
            <a:r>
              <a:rPr lang="en-US" dirty="0" smtClean="0"/>
              <a:t>The player would receive a part with a bass line and symbols by the notes that would indicate which harmonies to improvise over the bass line.</a:t>
            </a:r>
          </a:p>
          <a:p>
            <a:pPr lvl="2"/>
            <a:r>
              <a:rPr lang="en-US" dirty="0" smtClean="0"/>
              <a:t>It was also the responsibility of the player to fit in stylistically.</a:t>
            </a:r>
          </a:p>
          <a:p>
            <a:pPr lvl="1"/>
            <a:r>
              <a:rPr lang="en-US" dirty="0" smtClean="0"/>
              <a:t>The symbols basically show which intervals over the bass to play.</a:t>
            </a:r>
          </a:p>
          <a:p>
            <a:r>
              <a:rPr lang="en-US" dirty="0" smtClean="0"/>
              <a:t>We have adapted this system to show the bass position of chords.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Figured Bass for a G Mm 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214643" cy="4212990"/>
          </a:xfrm>
        </p:spPr>
      </p:pic>
      <p:sp>
        <p:nvSpPr>
          <p:cNvPr id="5" name="Rounded Rectangle 4"/>
          <p:cNvSpPr/>
          <p:nvPr/>
        </p:nvSpPr>
        <p:spPr>
          <a:xfrm>
            <a:off x="135925" y="3694670"/>
            <a:ext cx="12080789" cy="1044478"/>
          </a:xfrm>
          <a:prstGeom prst="roundRect">
            <a:avLst/>
          </a:prstGeom>
          <a:solidFill>
            <a:srgbClr val="FFE98C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1065" y="6038615"/>
            <a:ext cx="10515600" cy="70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iragino Kaku Gothic ProN W3" charset="-12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iragino Kaku Gothic ProN W3" charset="-12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iragino Kaku Gothic ProN W3" charset="-12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iragino Kaku Gothic ProN W3" charset="-12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iragino Kaku Gothic ProN W3" charset="-12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will be combined with Roman Numerals in Chapter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6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423"/>
            <a:ext cx="11899378" cy="2992873"/>
          </a:xfrm>
        </p:spPr>
      </p:pic>
    </p:spTree>
    <p:extLst>
      <p:ext uri="{BB962C8B-B14F-4D97-AF65-F5344CB8AC3E}">
        <p14:creationId xmlns:p14="http://schemas.microsoft.com/office/powerpoint/2010/main" val="162843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772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76280"/>
            <a:ext cx="10515600" cy="1325563"/>
          </a:xfrm>
        </p:spPr>
        <p:txBody>
          <a:bodyPr/>
          <a:lstStyle/>
          <a:p>
            <a:r>
              <a:rPr lang="en-US" dirty="0" smtClean="0"/>
              <a:t>Bruckner: </a:t>
            </a:r>
            <a:r>
              <a:rPr lang="en-US" dirty="0" err="1" smtClean="0"/>
              <a:t>Tantum</a:t>
            </a:r>
            <a:r>
              <a:rPr lang="en-US" dirty="0" smtClean="0"/>
              <a:t> </a:t>
            </a:r>
            <a:r>
              <a:rPr lang="en-US" dirty="0"/>
              <a:t>Ergo no. 4</a:t>
            </a:r>
          </a:p>
        </p:txBody>
      </p:sp>
      <p:pic>
        <p:nvPicPr>
          <p:cNvPr id="4" name="BRUCKNER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155652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50146" cy="994117"/>
          </a:xfrm>
        </p:spPr>
        <p:txBody>
          <a:bodyPr>
            <a:normAutofit/>
          </a:bodyPr>
          <a:lstStyle/>
          <a:p>
            <a:r>
              <a:rPr lang="en-US" sz="2000" dirty="0"/>
              <a:t>Beethoven, Symphony no. 5 in c minor, op. 67, </a:t>
            </a:r>
            <a:r>
              <a:rPr lang="en-US" sz="2000" dirty="0" err="1"/>
              <a:t>mvt</a:t>
            </a:r>
            <a:r>
              <a:rPr lang="en-US" sz="2000" dirty="0"/>
              <a:t>. 1, mm. 6-15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2" y="746982"/>
            <a:ext cx="10775144" cy="5978468"/>
          </a:xfrm>
        </p:spPr>
      </p:pic>
      <p:pic>
        <p:nvPicPr>
          <p:cNvPr id="5" name="Beet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0146" y="9065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Sheet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676"/>
            <a:ext cx="10515600" cy="2054044"/>
          </a:xfrm>
        </p:spPr>
        <p:txBody>
          <a:bodyPr/>
          <a:lstStyle/>
          <a:p>
            <a:pPr lvl="1"/>
            <a:r>
              <a:rPr lang="en-US" dirty="0" smtClean="0"/>
              <a:t>There are nine basic lead-sheet symbols you need to know</a:t>
            </a:r>
          </a:p>
          <a:p>
            <a:pPr lvl="2"/>
            <a:r>
              <a:rPr lang="en-US" dirty="0" smtClean="0"/>
              <a:t>Triads:</a:t>
            </a:r>
          </a:p>
          <a:p>
            <a:pPr lvl="3"/>
            <a:r>
              <a:rPr lang="en-US" dirty="0" smtClean="0"/>
              <a:t>Major, minor, diminished, augmented</a:t>
            </a:r>
          </a:p>
          <a:p>
            <a:pPr lvl="2"/>
            <a:r>
              <a:rPr lang="en-US" dirty="0" smtClean="0"/>
              <a:t>Seventh Chords:</a:t>
            </a:r>
          </a:p>
          <a:p>
            <a:pPr lvl="3"/>
            <a:r>
              <a:rPr lang="en-US" dirty="0" smtClean="0"/>
              <a:t>Major 7</a:t>
            </a:r>
            <a:r>
              <a:rPr lang="en-US" baseline="30000" dirty="0" smtClean="0"/>
              <a:t>th</a:t>
            </a:r>
            <a:r>
              <a:rPr lang="en-US" dirty="0" smtClean="0"/>
              <a:t>, Major-minor 7</a:t>
            </a:r>
            <a:r>
              <a:rPr lang="en-US" baseline="30000" dirty="0" smtClean="0"/>
              <a:t>th</a:t>
            </a:r>
            <a:r>
              <a:rPr lang="en-US" dirty="0" smtClean="0"/>
              <a:t> (dominant), minor 7</a:t>
            </a:r>
            <a:r>
              <a:rPr lang="en-US" baseline="30000" dirty="0" smtClean="0"/>
              <a:t>th</a:t>
            </a:r>
            <a:r>
              <a:rPr lang="en-US" dirty="0" smtClean="0"/>
              <a:t>, half-diminished 7th, (fully) diminished 7</a:t>
            </a:r>
            <a:r>
              <a:rPr lang="en-US" baseline="30000" dirty="0" smtClean="0"/>
              <a:t>th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3356429"/>
            <a:ext cx="12192000" cy="3140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003074"/>
            <a:ext cx="12283440" cy="14935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Sheet Symbols &amp; Inversions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indicated an inversion with a lead sheet symbols, we write the lowest sounding note under the chord symbol (if it is not the root)</a:t>
            </a:r>
          </a:p>
          <a:p>
            <a:r>
              <a:rPr lang="en-US" dirty="0" smtClean="0"/>
              <a:t>For example, an </a:t>
            </a:r>
            <a:r>
              <a:rPr lang="en-US" dirty="0" err="1" smtClean="0"/>
              <a:t>Em</a:t>
            </a:r>
            <a:r>
              <a:rPr lang="en-US" dirty="0"/>
              <a:t> </a:t>
            </a:r>
            <a:r>
              <a:rPr lang="en-US" dirty="0" smtClean="0"/>
              <a:t>chord with a G in the bass is in what inversion?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Inversion</a:t>
            </a:r>
          </a:p>
          <a:p>
            <a:pPr lvl="1"/>
            <a:r>
              <a:rPr lang="en-US" dirty="0" smtClean="0"/>
              <a:t>So we would write </a:t>
            </a:r>
            <a:r>
              <a:rPr lang="en-US" dirty="0" err="1" smtClean="0"/>
              <a:t>Em</a:t>
            </a:r>
            <a:r>
              <a:rPr lang="en-US" dirty="0" smtClean="0"/>
              <a:t>/G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47311" cy="6677058"/>
          </a:xfrm>
        </p:spPr>
      </p:pic>
      <p:pic>
        <p:nvPicPr>
          <p:cNvPr id="5" name="April in Paris 7-11-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9111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Chords are the basic vocabulary of tonal harmony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5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be building chords by stacking 3rds</a:t>
            </a:r>
          </a:p>
          <a:p>
            <a:pPr lvl="1"/>
            <a:r>
              <a:rPr lang="en-US" dirty="0" smtClean="0"/>
              <a:t>Because tonal harmony is </a:t>
            </a:r>
            <a:r>
              <a:rPr lang="en-US" b="1" u="sng" dirty="0" smtClean="0"/>
              <a:t>tertian</a:t>
            </a:r>
            <a:r>
              <a:rPr lang="en-US" dirty="0" smtClean="0"/>
              <a:t> (meaning built of 3rds)</a:t>
            </a:r>
          </a:p>
          <a:p>
            <a:r>
              <a:rPr lang="en-US" dirty="0" smtClean="0"/>
              <a:t>The fundamental tertian sonority is the </a:t>
            </a:r>
            <a:r>
              <a:rPr lang="en-US" b="1" u="sng" dirty="0" smtClean="0"/>
              <a:t>triad.</a:t>
            </a:r>
          </a:p>
          <a:p>
            <a:r>
              <a:rPr lang="en-US" b="1" u="sng" dirty="0" smtClean="0"/>
              <a:t>Triad</a:t>
            </a:r>
            <a:r>
              <a:rPr lang="en-US" b="1" i="1" u="sng" dirty="0" smtClean="0"/>
              <a:t> </a:t>
            </a:r>
            <a:r>
              <a:rPr lang="en-US" dirty="0" smtClean="0"/>
              <a:t>is a three note chord</a:t>
            </a:r>
          </a:p>
          <a:p>
            <a:pPr lvl="1"/>
            <a:r>
              <a:rPr lang="en-US" dirty="0" smtClean="0"/>
              <a:t>Triads in tonal harmony consist of a 5</a:t>
            </a:r>
            <a:r>
              <a:rPr lang="en-US" baseline="30000" dirty="0" smtClean="0"/>
              <a:t>th</a:t>
            </a:r>
            <a:r>
              <a:rPr lang="en-US" dirty="0" smtClean="0"/>
              <a:t> divided by a third note to create two stacked thirds.</a:t>
            </a:r>
          </a:p>
          <a:p>
            <a:r>
              <a:rPr lang="en-US" dirty="0" smtClean="0"/>
              <a:t>There are four possible triads that can result from stacking major 3rds and/or minor 3rds.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19"/>
            <a:ext cx="11899957" cy="3635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1283"/>
            <a:ext cx="12192000" cy="2823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481" y="729049"/>
            <a:ext cx="531341" cy="25702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84702" y="383059"/>
            <a:ext cx="1557351" cy="16310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21772" y="1668162"/>
            <a:ext cx="1557351" cy="16310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237" y="3531283"/>
            <a:ext cx="3583860" cy="26223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36324" y="729049"/>
            <a:ext cx="531341" cy="25702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15545" y="383059"/>
            <a:ext cx="1557351" cy="16310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52615" y="1668162"/>
            <a:ext cx="1557351" cy="16310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64476" y="3531283"/>
            <a:ext cx="3410464" cy="26223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05835" y="735556"/>
            <a:ext cx="531341" cy="25702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55306" y="383059"/>
            <a:ext cx="1557351" cy="16310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92376" y="1668162"/>
            <a:ext cx="1557351" cy="16310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04237" y="3531283"/>
            <a:ext cx="3410464" cy="26223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193427" y="729047"/>
            <a:ext cx="531341" cy="25702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687698" y="383059"/>
            <a:ext cx="1557351" cy="16310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724768" y="1668162"/>
            <a:ext cx="1557351" cy="16310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736629" y="3531283"/>
            <a:ext cx="3410464" cy="26223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77330" y="6153665"/>
            <a:ext cx="1081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member of the triad has a name: the root, the third, or </a:t>
            </a:r>
            <a:r>
              <a:rPr lang="en-US" smtClean="0"/>
              <a:t>the fifth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4" grpId="0" animBg="1"/>
      <p:bldP spid="35" grpId="0" animBg="1"/>
      <p:bldP spid="36" grpId="0" animBg="1"/>
      <p:bldP spid="37" grpId="0" animBg="1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Seventh Chords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extend </a:t>
            </a:r>
            <a:r>
              <a:rPr lang="en-US" dirty="0"/>
              <a:t>a tertian triad by adding another 3rd on top of the 5th of the </a:t>
            </a:r>
            <a:r>
              <a:rPr lang="en-US" dirty="0" smtClean="0"/>
              <a:t>triad</a:t>
            </a:r>
          </a:p>
          <a:p>
            <a:pPr lvl="1"/>
            <a:r>
              <a:rPr lang="en-US" dirty="0" smtClean="0"/>
              <a:t>We get </a:t>
            </a:r>
            <a:r>
              <a:rPr lang="en-US" dirty="0"/>
              <a:t>a four-note chord. </a:t>
            </a:r>
            <a:endParaRPr lang="en-US" dirty="0" smtClean="0"/>
          </a:p>
          <a:p>
            <a:r>
              <a:rPr lang="en-US" dirty="0" smtClean="0"/>
              <a:t>chords of this sort are called </a:t>
            </a:r>
            <a:r>
              <a:rPr lang="en-US" b="1" u="sng" dirty="0" smtClean="0"/>
              <a:t>seventh chords</a:t>
            </a:r>
            <a:r>
              <a:rPr lang="en-US" dirty="0" smtClean="0"/>
              <a:t> because </a:t>
            </a:r>
            <a:r>
              <a:rPr lang="en-US" dirty="0"/>
              <a:t>the interval between this added note and the root is some kind of </a:t>
            </a:r>
            <a:r>
              <a:rPr lang="en-US" dirty="0" smtClean="0"/>
              <a:t>7th.</a:t>
            </a:r>
          </a:p>
          <a:p>
            <a:pPr lvl="2"/>
            <a:r>
              <a:rPr lang="en-US" dirty="0" smtClean="0"/>
              <a:t>Major, minor, diminished, or augmented</a:t>
            </a:r>
          </a:p>
          <a:p>
            <a:r>
              <a:rPr lang="en-US" dirty="0" smtClean="0"/>
              <a:t>As you can imagine, there are many, many kinds of seventh chords. We will only need to know the five most common ones.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13" y="3348681"/>
            <a:ext cx="13344988" cy="38907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044"/>
            <a:ext cx="12192000" cy="31429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13750" y="337023"/>
            <a:ext cx="3163731" cy="32587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67015" y="225813"/>
            <a:ext cx="3658001" cy="32587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533999" y="89887"/>
            <a:ext cx="3658001" cy="32587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428970" y="3817024"/>
            <a:ext cx="7793597" cy="32587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8716" y="3348681"/>
            <a:ext cx="7793597" cy="32587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0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Quick note: We won’t be doing any writing or composing with seventh chords for quite awhile, so they won’t be referenced much in the text until Chapter 13</a:t>
            </a:r>
          </a:p>
          <a:p>
            <a:pPr lvl="1"/>
            <a:r>
              <a:rPr lang="en-US" i="1" dirty="0" smtClean="0"/>
              <a:t>However, we will still need to know them for analyzing music.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2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Inversion of Chords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now, we have been notating all chords with the root as the lowest tone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However, any member of the chord can appear as the lowest</a:t>
            </a:r>
          </a:p>
          <a:p>
            <a:r>
              <a:rPr lang="en-US" dirty="0" smtClean="0"/>
              <a:t>There are three </a:t>
            </a:r>
            <a:r>
              <a:rPr lang="en-US" b="1" u="sng" dirty="0" smtClean="0"/>
              <a:t>bass positions:</a:t>
            </a:r>
          </a:p>
          <a:p>
            <a:pPr lvl="1"/>
            <a:r>
              <a:rPr lang="en-US" b="1" u="sng" dirty="0" smtClean="0"/>
              <a:t>Root position:</a:t>
            </a:r>
            <a:r>
              <a:rPr lang="en-US" dirty="0" smtClean="0"/>
              <a:t> the root is the lowest tone</a:t>
            </a:r>
          </a:p>
          <a:p>
            <a:pPr lvl="1"/>
            <a:r>
              <a:rPr lang="en-US" b="1" u="sng" dirty="0" smtClean="0"/>
              <a:t>First Inversion:</a:t>
            </a:r>
            <a:r>
              <a:rPr lang="en-US" dirty="0" smtClean="0"/>
              <a:t> the third is the lowest tone</a:t>
            </a:r>
          </a:p>
          <a:p>
            <a:pPr lvl="1"/>
            <a:r>
              <a:rPr lang="en-US" b="1" u="sng" dirty="0" smtClean="0"/>
              <a:t>Second Inversion:</a:t>
            </a:r>
            <a:r>
              <a:rPr lang="en-US" dirty="0" smtClean="0"/>
              <a:t> the fifth is the lowest tone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 major chord (all sorts of ways)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093"/>
            <a:ext cx="12447731" cy="4033343"/>
          </a:xfrm>
        </p:spPr>
      </p:pic>
    </p:spTree>
    <p:extLst>
      <p:ext uri="{BB962C8B-B14F-4D97-AF65-F5344CB8AC3E}">
        <p14:creationId xmlns:p14="http://schemas.microsoft.com/office/powerpoint/2010/main" val="1377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593</Words>
  <Application>Microsoft Macintosh PowerPoint</Application>
  <PresentationFormat>Widescreen</PresentationFormat>
  <Paragraphs>55</Paragraphs>
  <Slides>20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Hiragino Kaku Gothic ProN W3</vt:lpstr>
      <vt:lpstr>Arial</vt:lpstr>
      <vt:lpstr>Office Theme</vt:lpstr>
      <vt:lpstr>Chapter 3: Introduction to Triads and Seventh Chords</vt:lpstr>
      <vt:lpstr>Introduction</vt:lpstr>
      <vt:lpstr>Triads </vt:lpstr>
      <vt:lpstr>PowerPoint Presentation</vt:lpstr>
      <vt:lpstr>Seventh Chords</vt:lpstr>
      <vt:lpstr>PowerPoint Presentation</vt:lpstr>
      <vt:lpstr>PowerPoint Presentation</vt:lpstr>
      <vt:lpstr>Inversion of Chords</vt:lpstr>
      <vt:lpstr>F major chord (all sorts of ways)</vt:lpstr>
      <vt:lpstr>Doubling</vt:lpstr>
      <vt:lpstr>Inversion of Seventh Chords</vt:lpstr>
      <vt:lpstr>Figured Bass</vt:lpstr>
      <vt:lpstr>Figured Bass for a G Mm 7</vt:lpstr>
      <vt:lpstr>PowerPoint Presentation</vt:lpstr>
      <vt:lpstr>Bruckner: Tantum Ergo no. 4</vt:lpstr>
      <vt:lpstr>Beethoven, Symphony no. 5 in c minor, op. 67, mvt. 1, mm. 6-15</vt:lpstr>
      <vt:lpstr>Lead Sheet Symbols</vt:lpstr>
      <vt:lpstr>Lead Sheet Symbols &amp; Inversions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Introduction to Triads and Seventh Chords</dc:title>
  <dc:creator>Sam Wells</dc:creator>
  <cp:lastModifiedBy>Sam Wells</cp:lastModifiedBy>
  <cp:revision>14</cp:revision>
  <dcterms:created xsi:type="dcterms:W3CDTF">2017-01-30T00:09:26Z</dcterms:created>
  <dcterms:modified xsi:type="dcterms:W3CDTF">2017-02-01T20:17:30Z</dcterms:modified>
</cp:coreProperties>
</file>